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8" r:id="rId3"/>
    <p:sldId id="334" r:id="rId4"/>
    <p:sldId id="319" r:id="rId5"/>
    <p:sldId id="307" r:id="rId6"/>
    <p:sldId id="281" r:id="rId7"/>
    <p:sldId id="283" r:id="rId8"/>
    <p:sldId id="284" r:id="rId9"/>
    <p:sldId id="285" r:id="rId10"/>
    <p:sldId id="287" r:id="rId11"/>
    <p:sldId id="288" r:id="rId12"/>
    <p:sldId id="286" r:id="rId13"/>
    <p:sldId id="291" r:id="rId14"/>
    <p:sldId id="315" r:id="rId15"/>
    <p:sldId id="294" r:id="rId16"/>
    <p:sldId id="292" r:id="rId17"/>
    <p:sldId id="293" r:id="rId18"/>
    <p:sldId id="316" r:id="rId19"/>
    <p:sldId id="317" r:id="rId20"/>
    <p:sldId id="318" r:id="rId21"/>
    <p:sldId id="296" r:id="rId22"/>
    <p:sldId id="325" r:id="rId23"/>
    <p:sldId id="295" r:id="rId24"/>
    <p:sldId id="323" r:id="rId25"/>
    <p:sldId id="297" r:id="rId26"/>
    <p:sldId id="311" r:id="rId27"/>
    <p:sldId id="324" r:id="rId28"/>
    <p:sldId id="327" r:id="rId29"/>
    <p:sldId id="332" r:id="rId30"/>
    <p:sldId id="328" r:id="rId31"/>
    <p:sldId id="329" r:id="rId32"/>
    <p:sldId id="330" r:id="rId33"/>
    <p:sldId id="326" r:id="rId34"/>
    <p:sldId id="298" r:id="rId35"/>
    <p:sldId id="320" r:id="rId36"/>
    <p:sldId id="321" r:id="rId37"/>
    <p:sldId id="331" r:id="rId38"/>
    <p:sldId id="302" r:id="rId39"/>
    <p:sldId id="303" r:id="rId40"/>
    <p:sldId id="310" r:id="rId41"/>
    <p:sldId id="301" r:id="rId42"/>
    <p:sldId id="304" r:id="rId43"/>
    <p:sldId id="308" r:id="rId44"/>
    <p:sldId id="333" r:id="rId4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85299" autoAdjust="0"/>
  </p:normalViewPr>
  <p:slideViewPr>
    <p:cSldViewPr>
      <p:cViewPr varScale="1">
        <p:scale>
          <a:sx n="87" d="100"/>
          <a:sy n="87" d="100"/>
        </p:scale>
        <p:origin x="-17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8/16/15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9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do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trânsito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ônibus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cidade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do Rio de Janeiro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3401144" cy="1080000"/>
          </a:xfrm>
        </p:spPr>
        <p:txBody>
          <a:bodyPr>
            <a:normAutofit/>
          </a:bodyPr>
          <a:lstStyle/>
          <a:p>
            <a:r>
              <a:rPr lang="en-US" dirty="0" smtClean="0"/>
              <a:t>Bruno Schettino</a:t>
            </a:r>
          </a:p>
          <a:p>
            <a:r>
              <a:rPr lang="en-US" sz="2500" dirty="0" err="1" smtClean="0"/>
              <a:t>bschettino@id.uff.br</a:t>
            </a:r>
            <a:endParaRPr lang="en-US" sz="25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29200" y="5791200"/>
            <a:ext cx="4114800" cy="1080000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Leonardo </a:t>
            </a:r>
            <a:r>
              <a:rPr lang="en-US" sz="2500" dirty="0" err="1" smtClean="0"/>
              <a:t>Murta</a:t>
            </a:r>
            <a:endParaRPr lang="en-US" sz="2500" dirty="0" smtClean="0"/>
          </a:p>
          <a:p>
            <a:r>
              <a:rPr lang="en-US" sz="2500" dirty="0" smtClean="0"/>
              <a:t>Vanessa </a:t>
            </a:r>
            <a:r>
              <a:rPr lang="en-US" sz="2500" dirty="0" err="1" smtClean="0"/>
              <a:t>Braganholo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~ 9.000.000 registros de posição/dia</a:t>
            </a:r>
          </a:p>
          <a:p>
            <a:pPr>
              <a:buFont typeface="Arial"/>
              <a:buChar char="•"/>
            </a:pPr>
            <a:r>
              <a:rPr lang="pt-BR" sz="3700" dirty="0" smtClean="0"/>
              <a:t>~ 580 linhas</a:t>
            </a:r>
          </a:p>
          <a:p>
            <a:pPr>
              <a:buFont typeface="Arial"/>
              <a:buChar char="•"/>
            </a:pPr>
            <a:r>
              <a:rPr lang="pt-BR" sz="3700" dirty="0" smtClean="0"/>
              <a:t>~ 8000 ônibus</a:t>
            </a:r>
            <a:endParaRPr lang="pt-BR" sz="3300" dirty="0" smtClean="0"/>
          </a:p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1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Dados inválidos 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Registros repetidos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Velocidades até 1256 km/</a:t>
            </a:r>
            <a:r>
              <a:rPr lang="pt-BR" sz="2900" dirty="0" err="1" smtClean="0"/>
              <a:t>h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2900" dirty="0" smtClean="0"/>
              <a:t>Ônibus parados na garagem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Ônibus em posições incoerentes</a:t>
            </a:r>
          </a:p>
          <a:p>
            <a:pPr lvl="1">
              <a:buFont typeface="Arial"/>
              <a:buChar char="•"/>
            </a:pPr>
            <a:endParaRPr lang="pt-BR" sz="3300" dirty="0" smtClean="0"/>
          </a:p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99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Últimos 10 registros de cada ônibus armazenado em memória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Comparação rápida entre um novo registro e o últimos registros do ônibus</a:t>
            </a:r>
            <a:endParaRPr lang="pt-BR" sz="3300" dirty="0"/>
          </a:p>
          <a:p>
            <a:pPr>
              <a:buFont typeface="Arial"/>
              <a:buChar char="•"/>
            </a:pPr>
            <a:r>
              <a:rPr lang="pt-BR" sz="3300" dirty="0" smtClean="0"/>
              <a:t>Tabela de descartes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60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Descartes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Dados repetidos</a:t>
            </a:r>
          </a:p>
          <a:p>
            <a:pPr marL="914400" lvl="2" indent="0">
              <a:buNone/>
            </a:pPr>
            <a:r>
              <a:rPr lang="pt-BR" sz="2900" dirty="0"/>
              <a:t>Se o novo registro tem </a:t>
            </a:r>
            <a:r>
              <a:rPr lang="pt-BR" sz="2900" dirty="0" err="1"/>
              <a:t>timestamp</a:t>
            </a:r>
            <a:r>
              <a:rPr lang="pt-BR" sz="2900" dirty="0"/>
              <a:t> </a:t>
            </a:r>
            <a:r>
              <a:rPr lang="pt-BR" sz="2900" dirty="0" smtClean="0"/>
              <a:t>igual ao dos últimos 10 registros</a:t>
            </a:r>
            <a:endParaRPr lang="pt-BR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Descartes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Velocidade</a:t>
            </a:r>
          </a:p>
          <a:p>
            <a:pPr marL="914400" lvl="2" indent="0">
              <a:buNone/>
            </a:pPr>
            <a:r>
              <a:rPr lang="pt-BR" sz="2900" dirty="0" smtClean="0"/>
              <a:t>Se o novo registro tem velocidade instantânea maior do que 120 km/</a:t>
            </a:r>
            <a:r>
              <a:rPr lang="pt-BR" sz="2900" dirty="0" err="1" smtClean="0"/>
              <a:t>h</a:t>
            </a:r>
            <a:endParaRPr lang="pt-BR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4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Descartes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Posição</a:t>
            </a:r>
          </a:p>
          <a:p>
            <a:pPr marL="914400" lvl="2" indent="0">
              <a:buNone/>
            </a:pPr>
            <a:r>
              <a:rPr lang="pt-BR" sz="2900" dirty="0" smtClean="0"/>
              <a:t>Se o novo registro percorre uma distância maior ou igual a distância percorrida se o ônibus estivesse a uma velocidade de 120 km/</a:t>
            </a:r>
            <a:r>
              <a:rPr lang="pt-BR" sz="2900" dirty="0" err="1" smtClean="0"/>
              <a:t>h</a:t>
            </a:r>
            <a:endParaRPr lang="pt-BR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75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905000" y="762000"/>
            <a:ext cx="5334000" cy="5334000"/>
          </a:xfrm>
          <a:prstGeom prst="ellipse">
            <a:avLst/>
          </a:prstGeom>
          <a:solidFill>
            <a:schemeClr val="accent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Oval 15"/>
          <p:cNvSpPr/>
          <p:nvPr/>
        </p:nvSpPr>
        <p:spPr>
          <a:xfrm>
            <a:off x="3695700" y="2590800"/>
            <a:ext cx="1752600" cy="175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9" name="Picture 8" descr="bus_tra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87345"/>
            <a:ext cx="1524000" cy="108331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6" idx="0"/>
            <a:endCxn id="10" idx="0"/>
          </p:cNvCxnSpPr>
          <p:nvPr/>
        </p:nvCxnSpPr>
        <p:spPr>
          <a:xfrm flipV="1">
            <a:off x="4572000" y="762000"/>
            <a:ext cx="0" cy="18288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24400" y="1752600"/>
            <a:ext cx="775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latin typeface="Arial Rounded MT Bold"/>
                <a:cs typeface="Arial Rounded MT Bold"/>
              </a:rPr>
              <a:t>2 km</a:t>
            </a:r>
            <a:endParaRPr lang="pt-BR" sz="2000" dirty="0"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63" y="1143000"/>
            <a:ext cx="2049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rial Rounded MT Bold"/>
                <a:cs typeface="Arial Rounded MT Bold"/>
              </a:rPr>
              <a:t>1</a:t>
            </a:r>
            <a:r>
              <a:rPr lang="pt-BR" sz="2000" dirty="0" smtClean="0">
                <a:latin typeface="Arial Rounded MT Bold"/>
                <a:cs typeface="Arial Rounded MT Bold"/>
              </a:rPr>
              <a:t>20 km/</a:t>
            </a:r>
            <a:r>
              <a:rPr lang="pt-BR" sz="2000" dirty="0" err="1" smtClean="0">
                <a:latin typeface="Arial Rounded MT Bold"/>
                <a:cs typeface="Arial Rounded MT Bold"/>
              </a:rPr>
              <a:t>h</a:t>
            </a:r>
            <a:endParaRPr lang="pt-BR" sz="2000" dirty="0" smtClean="0">
              <a:latin typeface="Arial Rounded MT Bold"/>
              <a:cs typeface="Arial Rounded MT Bold"/>
            </a:endParaRPr>
          </a:p>
          <a:p>
            <a:r>
              <a:rPr lang="pt-BR" sz="2000" dirty="0" smtClean="0">
                <a:latin typeface="Arial Rounded MT Bold"/>
                <a:cs typeface="Arial Rounded MT Bold"/>
              </a:rPr>
              <a:t>Em 1 min: 2 km</a:t>
            </a:r>
            <a:endParaRPr lang="pt-BR" sz="2000" dirty="0">
              <a:latin typeface="Arial Rounded MT Bold"/>
              <a:cs typeface="Arial Rounded MT Bold"/>
            </a:endParaRPr>
          </a:p>
        </p:txBody>
      </p:sp>
      <p:pic>
        <p:nvPicPr>
          <p:cNvPr id="11" name="Picture 10" descr="bus_tra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95600"/>
            <a:ext cx="1524000" cy="1083310"/>
          </a:xfrm>
          <a:prstGeom prst="rect">
            <a:avLst/>
          </a:prstGeom>
        </p:spPr>
      </p:pic>
      <p:pic>
        <p:nvPicPr>
          <p:cNvPr id="12" name="Picture 11" descr="bus_tran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1524000" cy="1083310"/>
          </a:xfrm>
          <a:prstGeom prst="rect">
            <a:avLst/>
          </a:prstGeom>
        </p:spPr>
      </p:pic>
      <p:pic>
        <p:nvPicPr>
          <p:cNvPr id="2" name="Picture 1" descr="che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10000"/>
            <a:ext cx="596900" cy="596900"/>
          </a:xfrm>
          <a:prstGeom prst="rect">
            <a:avLst/>
          </a:prstGeom>
        </p:spPr>
      </p:pic>
      <p:pic>
        <p:nvPicPr>
          <p:cNvPr id="3" name="Picture 2" descr="reject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810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7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Descartes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Ônibus sem linha</a:t>
            </a:r>
          </a:p>
          <a:p>
            <a:pPr marL="914400" lvl="2" indent="0">
              <a:buNone/>
            </a:pPr>
            <a:r>
              <a:rPr lang="pt-BR" sz="2900" dirty="0" smtClean="0"/>
              <a:t>Se o registro não contém informação da linha na qual está circulando</a:t>
            </a:r>
          </a:p>
          <a:p>
            <a:pPr marL="914400" lvl="2" indent="0">
              <a:buNone/>
            </a:pPr>
            <a:endParaRPr lang="pt-BR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58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Descartes</a:t>
            </a:r>
            <a:endParaRPr lang="pt-BR" sz="2900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Ônibus fora de serviço</a:t>
            </a:r>
          </a:p>
          <a:p>
            <a:pPr marL="914400" lvl="2" indent="0">
              <a:buNone/>
            </a:pPr>
            <a:r>
              <a:rPr lang="pt-BR" sz="2900" dirty="0" smtClean="0"/>
              <a:t>Se o ônibus não está circulando dentro da linha</a:t>
            </a:r>
          </a:p>
          <a:p>
            <a:pPr marL="914400" lvl="2" indent="0">
              <a:buNone/>
            </a:pPr>
            <a:endParaRPr lang="pt-BR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92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9" name="Picture 8" descr="boundingBo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712848"/>
            <a:ext cx="8610600" cy="57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4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Motivação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Coleta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Filtragem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Visualização</a:t>
            </a:r>
            <a:endParaRPr lang="pt-BR" sz="3300" dirty="0"/>
          </a:p>
          <a:p>
            <a:pPr>
              <a:buFont typeface="Arial"/>
              <a:buChar char="•"/>
            </a:pPr>
            <a:r>
              <a:rPr lang="pt-BR" sz="3300" dirty="0" smtClean="0"/>
              <a:t>API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Próximos passos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do </a:t>
            </a:r>
            <a:r>
              <a:rPr lang="en-US" dirty="0" err="1" smtClean="0"/>
              <a:t>transito</a:t>
            </a:r>
            <a:r>
              <a:rPr lang="en-US" dirty="0" smtClean="0"/>
              <a:t> de </a:t>
            </a:r>
            <a:r>
              <a:rPr lang="en-US" dirty="0" err="1" smtClean="0"/>
              <a:t>ônibus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cidade</a:t>
            </a:r>
            <a:r>
              <a:rPr lang="en-US" dirty="0" smtClean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72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Análise da coleta e filtragem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Carga dos dados de 01/05/2015 a 04/06/2015</a:t>
            </a:r>
          </a:p>
          <a:p>
            <a:pPr>
              <a:buFont typeface="Arial"/>
              <a:buChar char="•"/>
            </a:pPr>
            <a:r>
              <a:rPr lang="pt-BR" sz="3300" dirty="0"/>
              <a:t>Total de 292 803 </a:t>
            </a:r>
            <a:r>
              <a:rPr lang="pt-BR" sz="3300" dirty="0" smtClean="0"/>
              <a:t>576 registros carregados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22 827 268 dados válidos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269 976 308 descartes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44 GB de espaço em disco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0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Facilitar a realização de análises</a:t>
            </a:r>
            <a:endParaRPr lang="pt-BR" sz="3300" dirty="0"/>
          </a:p>
          <a:p>
            <a:pPr>
              <a:buFont typeface="Arial"/>
              <a:buChar char="•"/>
            </a:pPr>
            <a:r>
              <a:rPr lang="pt-BR" sz="3300" dirty="0" smtClean="0"/>
              <a:t>Buscar o entendimento dos problemas</a:t>
            </a:r>
            <a:endParaRPr lang="pt-BR" sz="3300" dirty="0"/>
          </a:p>
          <a:p>
            <a:pPr>
              <a:buFont typeface="Arial"/>
              <a:buChar char="•"/>
            </a:pPr>
            <a:r>
              <a:rPr lang="pt-BR" sz="3300" dirty="0" smtClean="0"/>
              <a:t>Visualizar conjunto de dados 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06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Estatísticas da coleta e filtragem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9" name="Picture 8" descr="estatistica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8457" r="18454" b="2342"/>
          <a:stretch/>
        </p:blipFill>
        <p:spPr>
          <a:xfrm>
            <a:off x="43811" y="838484"/>
            <a:ext cx="6890389" cy="55623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315200" y="1409700"/>
            <a:ext cx="1828800" cy="4038600"/>
            <a:chOff x="7162800" y="1409700"/>
            <a:chExt cx="1828800" cy="4038600"/>
          </a:xfrm>
        </p:grpSpPr>
        <p:sp>
          <p:nvSpPr>
            <p:cNvPr id="11" name="TextBox 10"/>
            <p:cNvSpPr txBox="1"/>
            <p:nvPr/>
          </p:nvSpPr>
          <p:spPr>
            <a:xfrm>
              <a:off x="8001000" y="1524000"/>
              <a:ext cx="990600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 smtClean="0"/>
                <a:t>77.0%</a:t>
              </a:r>
            </a:p>
            <a:p>
              <a:endParaRPr lang="pt-BR" sz="2200" dirty="0" smtClean="0"/>
            </a:p>
            <a:p>
              <a:r>
                <a:rPr lang="pt-BR" sz="2200" dirty="0" smtClean="0"/>
                <a:t>7.8%</a:t>
              </a:r>
            </a:p>
            <a:p>
              <a:endParaRPr lang="pt-BR" sz="2200" dirty="0" smtClean="0"/>
            </a:p>
            <a:p>
              <a:r>
                <a:rPr lang="pt-BR" sz="2200" dirty="0" smtClean="0"/>
                <a:t>6.2%</a:t>
              </a:r>
            </a:p>
            <a:p>
              <a:endParaRPr lang="pt-BR" sz="2200" dirty="0" smtClean="0"/>
            </a:p>
            <a:p>
              <a:r>
                <a:rPr lang="pt-BR" sz="2200" dirty="0" smtClean="0"/>
                <a:t>6.1%</a:t>
              </a:r>
            </a:p>
            <a:p>
              <a:endParaRPr lang="pt-BR" sz="2200" dirty="0" smtClean="0"/>
            </a:p>
            <a:p>
              <a:r>
                <a:rPr lang="pt-BR" sz="2200" dirty="0" smtClean="0"/>
                <a:t>1.8%</a:t>
              </a:r>
            </a:p>
            <a:p>
              <a:endParaRPr lang="pt-BR" sz="2200" dirty="0" smtClean="0"/>
            </a:p>
            <a:p>
              <a:r>
                <a:rPr lang="pt-BR" sz="2200" dirty="0" smtClean="0"/>
                <a:t>1.1%</a:t>
              </a:r>
            </a:p>
          </p:txBody>
        </p:sp>
        <p:pic>
          <p:nvPicPr>
            <p:cNvPr id="12" name="Picture 11" descr="quadrado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409700"/>
              <a:ext cx="723128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28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Rotas das linhas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80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r="1769"/>
          <a:stretch/>
        </p:blipFill>
        <p:spPr>
          <a:xfrm>
            <a:off x="0" y="850113"/>
            <a:ext cx="9144000" cy="51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8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3" name="Picture 2" descr="linepo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762000"/>
            <a:ext cx="6731000" cy="56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Mapa de calor de velocidade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Encontrar trechos que ficam congestionados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03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92975" y="1222551"/>
            <a:ext cx="8958051" cy="4412898"/>
            <a:chOff x="838200" y="2667000"/>
            <a:chExt cx="7411214" cy="3650898"/>
          </a:xfrm>
        </p:grpSpPr>
        <p:pic>
          <p:nvPicPr>
            <p:cNvPr id="7" name="Picture 6" descr="fil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" r="42236" b="25805"/>
            <a:stretch/>
          </p:blipFill>
          <p:spPr>
            <a:xfrm>
              <a:off x="838200" y="2667000"/>
              <a:ext cx="7411214" cy="1371600"/>
            </a:xfrm>
            <a:prstGeom prst="rect">
              <a:avLst/>
            </a:prstGeom>
          </p:spPr>
        </p:pic>
        <p:pic>
          <p:nvPicPr>
            <p:cNvPr id="8" name="Picture 7" descr="fil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80"/>
            <a:stretch/>
          </p:blipFill>
          <p:spPr>
            <a:xfrm>
              <a:off x="1789609" y="4343400"/>
              <a:ext cx="5564782" cy="197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14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3" name="Picture 2" descr="speed hea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10452" r="3097" b="1930"/>
          <a:stretch/>
        </p:blipFill>
        <p:spPr>
          <a:xfrm>
            <a:off x="0" y="1066800"/>
            <a:ext cx="9144000" cy="53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dirty="0" smtClean="0"/>
              <a:t>Rio de Janeiro 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P</a:t>
            </a:r>
            <a:r>
              <a:rPr lang="pt-BR" sz="2900" dirty="0" smtClean="0"/>
              <a:t>rimeira posição entre os trânsitos mais lentos do país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S</a:t>
            </a:r>
            <a:r>
              <a:rPr lang="pt-BR" sz="2900" dirty="0" smtClean="0"/>
              <a:t>exta posição entre os mais lentos do mundo</a:t>
            </a:r>
          </a:p>
          <a:p>
            <a:pPr>
              <a:buFont typeface="Arial"/>
              <a:buChar char="•"/>
            </a:pPr>
            <a:r>
              <a:rPr lang="pt-BR" dirty="0"/>
              <a:t>Tempo desperdiçado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Esperando o ônibus</a:t>
            </a:r>
          </a:p>
          <a:p>
            <a:pPr lvl="1">
              <a:buFont typeface="Arial"/>
              <a:buChar char="•"/>
            </a:pPr>
            <a:r>
              <a:rPr lang="pt-BR" sz="2900" dirty="0"/>
              <a:t>Nos congestionamentos em horários de pico</a:t>
            </a:r>
          </a:p>
          <a:p>
            <a:pPr>
              <a:buFont typeface="Arial"/>
              <a:buChar char="•"/>
            </a:pP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76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3" name="Picture 2" descr="speed hea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2" t="41005" r="36626" b="12363"/>
          <a:stretch/>
        </p:blipFill>
        <p:spPr>
          <a:xfrm>
            <a:off x="304800" y="762000"/>
            <a:ext cx="5105399" cy="55872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400" y="1143000"/>
            <a:ext cx="3172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0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Menor que 15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66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Entre 15 e 30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F2F413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pt-BR" sz="2400" dirty="0"/>
              <a:t>Entre 30 e 60 km/</a:t>
            </a:r>
            <a:r>
              <a:rPr lang="pt-BR" sz="2400" dirty="0" err="1"/>
              <a:t>h</a:t>
            </a:r>
            <a:endParaRPr lang="pt-BR" sz="2400" dirty="0"/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008000"/>
                </a:solidFill>
              </a:rPr>
              <a:t>.</a:t>
            </a:r>
            <a:r>
              <a:rPr lang="pt-BR" sz="2400" dirty="0" smtClean="0"/>
              <a:t>Maior que 60 km/</a:t>
            </a:r>
            <a:r>
              <a:rPr lang="pt-BR" sz="2400" dirty="0" err="1" smtClean="0"/>
              <a:t>h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0691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2" name="Picture 1" descr="speed diff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5486400" y="1143000"/>
            <a:ext cx="31983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0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Menor que -20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66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Entre-20 e -5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/>
              <a:t>.Entre -5 e 5 km/</a:t>
            </a:r>
            <a:r>
              <a:rPr lang="pt-BR" sz="2400" dirty="0" err="1" smtClean="0"/>
              <a:t>h</a:t>
            </a:r>
            <a:endParaRPr lang="pt-BR" sz="2400" dirty="0" smtClean="0"/>
          </a:p>
          <a:p>
            <a:pPr marL="342900" indent="-342900">
              <a:buFont typeface="Wingdings" charset="2"/>
              <a:buChar char="u"/>
            </a:pP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pt-BR" sz="2400" dirty="0" smtClean="0"/>
              <a:t>Entre 5 e 20 </a:t>
            </a:r>
            <a:r>
              <a:rPr lang="pt-BR" sz="2400" dirty="0"/>
              <a:t>km/</a:t>
            </a:r>
            <a:r>
              <a:rPr lang="pt-BR" sz="2400" dirty="0" err="1"/>
              <a:t>h</a:t>
            </a:r>
            <a:endParaRPr lang="pt-BR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008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Maior que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smtClean="0">
                <a:solidFill>
                  <a:srgbClr val="000000"/>
                </a:solidFill>
              </a:rPr>
              <a:t>20 km/</a:t>
            </a:r>
            <a:r>
              <a:rPr lang="pt-BR" sz="2400" dirty="0" err="1" smtClean="0">
                <a:solidFill>
                  <a:srgbClr val="000000"/>
                </a:solidFill>
              </a:rPr>
              <a:t>h</a:t>
            </a:r>
            <a:endParaRPr lang="pt-BR" sz="2400" dirty="0">
              <a:solidFill>
                <a:srgbClr val="000000"/>
              </a:solidFill>
            </a:endParaRPr>
          </a:p>
        </p:txBody>
      </p:sp>
      <p:pic>
        <p:nvPicPr>
          <p:cNvPr id="7" name="Picture 6" descr="speed diff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6" t="43226" r="36399" b="10314"/>
          <a:stretch/>
        </p:blipFill>
        <p:spPr>
          <a:xfrm>
            <a:off x="228600" y="1056178"/>
            <a:ext cx="4925154" cy="52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Mapa de calor de posições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Encontrar </a:t>
            </a:r>
            <a:r>
              <a:rPr lang="pt-BR" sz="3300" i="1" dirty="0" err="1" smtClean="0"/>
              <a:t>detours</a:t>
            </a:r>
            <a:endParaRPr lang="pt-BR" sz="3300" i="1" dirty="0" smtClean="0"/>
          </a:p>
          <a:p>
            <a:pPr lvl="1">
              <a:buFont typeface="Arial"/>
              <a:buChar char="•"/>
            </a:pPr>
            <a:r>
              <a:rPr lang="pt-BR" sz="3300" dirty="0" smtClean="0"/>
              <a:t>Encontrar áreas onde o sinal de GPS é perdido</a:t>
            </a: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2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286" r="3412" b="4961"/>
          <a:stretch/>
        </p:blipFill>
        <p:spPr>
          <a:xfrm>
            <a:off x="33003" y="762000"/>
            <a:ext cx="9077994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7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9" t="32043" r="8351" b="7687"/>
          <a:stretch/>
        </p:blipFill>
        <p:spPr>
          <a:xfrm>
            <a:off x="1574671" y="762000"/>
            <a:ext cx="5994659" cy="56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8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" y="782627"/>
            <a:ext cx="9077994" cy="56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5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5486400" y="1143000"/>
            <a:ext cx="2762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0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Menor que -30 %</a:t>
            </a: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FF66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Entre-30 e -10 %</a:t>
            </a: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/>
              <a:t>.Entre -10 e 10 %</a:t>
            </a:r>
          </a:p>
          <a:p>
            <a:pPr marL="342900" indent="-342900">
              <a:buFont typeface="Wingdings" charset="2"/>
              <a:buChar char="u"/>
            </a:pPr>
            <a:r>
              <a:rPr lang="pt-B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pt-BR" sz="2400" dirty="0" smtClean="0"/>
              <a:t>Entre 10 e 30 </a:t>
            </a:r>
            <a:r>
              <a:rPr lang="pt-BR" sz="2400" dirty="0"/>
              <a:t>%</a:t>
            </a:r>
          </a:p>
          <a:p>
            <a:pPr marL="342900" indent="-342900">
              <a:buFont typeface="Wingdings" charset="2"/>
              <a:buChar char="u"/>
            </a:pPr>
            <a:r>
              <a:rPr lang="pt-BR" sz="2400" dirty="0" smtClean="0">
                <a:solidFill>
                  <a:srgbClr val="008000"/>
                </a:solidFill>
              </a:rPr>
              <a:t>.</a:t>
            </a:r>
            <a:r>
              <a:rPr lang="pt-BR" sz="2400" dirty="0" smtClean="0">
                <a:solidFill>
                  <a:srgbClr val="000000"/>
                </a:solidFill>
              </a:rPr>
              <a:t>Maior que 30 %</a:t>
            </a:r>
            <a:endParaRPr lang="pt-BR" sz="2400" dirty="0">
              <a:solidFill>
                <a:srgbClr val="000000"/>
              </a:solidFill>
            </a:endParaRPr>
          </a:p>
        </p:txBody>
      </p:sp>
      <p:pic>
        <p:nvPicPr>
          <p:cNvPr id="8" name="Picture 7" descr="position diff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8" t="44236" r="36713" b="9304"/>
          <a:stretch/>
        </p:blipFill>
        <p:spPr>
          <a:xfrm>
            <a:off x="304800" y="990600"/>
            <a:ext cx="474376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API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6714956" y="2743200"/>
            <a:ext cx="1596260" cy="2198132"/>
            <a:chOff x="6257756" y="3733800"/>
            <a:chExt cx="1596260" cy="2198132"/>
          </a:xfrm>
        </p:grpSpPr>
        <p:pic>
          <p:nvPicPr>
            <p:cNvPr id="9" name="Picture 8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733800"/>
              <a:ext cx="1148894" cy="177566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257756" y="5562600"/>
              <a:ext cx="1596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Servidor API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pic>
        <p:nvPicPr>
          <p:cNvPr id="11" name="Picture 10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2271623" cy="160528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3352800" y="3657600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038600" y="4267200"/>
            <a:ext cx="1054100" cy="1713131"/>
            <a:chOff x="5943600" y="1752600"/>
            <a:chExt cx="1054100" cy="1713131"/>
          </a:xfrm>
        </p:grpSpPr>
        <p:pic>
          <p:nvPicPr>
            <p:cNvPr id="17" name="Picture 16" descr="fil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752600"/>
              <a:ext cx="1054100" cy="1054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096000" y="2819400"/>
              <a:ext cx="8291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latin typeface="Arial Rounded MT Bold"/>
                  <a:cs typeface="Arial Rounded MT Bold"/>
                </a:rPr>
                <a:t>JSON</a:t>
              </a:r>
            </a:p>
            <a:p>
              <a:pPr algn="ctr"/>
              <a:r>
                <a:rPr lang="pt-BR" dirty="0" smtClean="0">
                  <a:latin typeface="Arial Rounded MT Bold"/>
                  <a:cs typeface="Arial Rounded MT Bold"/>
                </a:rPr>
                <a:t>XML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8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API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Posições dos ônibus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dia da semana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linha 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ônibus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No raio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Com paradas e posições da linha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Com paradas e posições da linha e média de velocidade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84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Explorar o contexto de dados urbanos no Rio de Janeiro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Armazenar e analisar dados de GPS coletados nos ônibus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Verificar a confiabilidade dos dados fornecidos</a:t>
            </a:r>
          </a:p>
          <a:p>
            <a:pPr>
              <a:buFont typeface="Arial"/>
              <a:buChar char="•"/>
            </a:pPr>
            <a:r>
              <a:rPr lang="pt-BR" sz="3300" dirty="0" smtClean="0"/>
              <a:t>Prover acesso ao histórico dos dados</a:t>
            </a:r>
            <a:endParaRPr lang="pt-BR" sz="29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04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API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pt-BR" sz="3700" dirty="0" smtClean="0"/>
              <a:t>Posições dos ônibus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dia da semana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linha 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Por ônibus</a:t>
            </a:r>
          </a:p>
          <a:p>
            <a:pPr lvl="1">
              <a:buFont typeface="Arial"/>
              <a:buChar char="•"/>
            </a:pPr>
            <a:r>
              <a:rPr lang="pt-BR" sz="3300" dirty="0" smtClean="0"/>
              <a:t>No raio</a:t>
            </a:r>
          </a:p>
          <a:p>
            <a:pPr lvl="1">
              <a:buFont typeface="Arial"/>
              <a:buChar char="•"/>
            </a:pPr>
            <a:r>
              <a:rPr lang="pt-BR" sz="3300" b="1" dirty="0" smtClean="0"/>
              <a:t>Com paradas e posições da linha</a:t>
            </a:r>
          </a:p>
          <a:p>
            <a:pPr lvl="1">
              <a:buFont typeface="Arial"/>
              <a:buChar char="•"/>
            </a:pPr>
            <a:r>
              <a:rPr lang="pt-BR" sz="3300" b="1" dirty="0" smtClean="0"/>
              <a:t>Com paradas e posições da linha e média de velocidade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38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API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pt-BR" sz="3700" dirty="0" smtClean="0"/>
              <a:t>Posições do trajeto das linhas</a:t>
            </a:r>
          </a:p>
          <a:p>
            <a:pPr marL="742950" lvl="2" indent="-342900">
              <a:buFont typeface="Arial"/>
              <a:buChar char="•"/>
            </a:pPr>
            <a:r>
              <a:rPr lang="pt-BR" sz="3300" dirty="0" smtClean="0"/>
              <a:t>Por linha</a:t>
            </a:r>
          </a:p>
          <a:p>
            <a:pPr marL="342900" lvl="1" indent="-342900">
              <a:buFont typeface="Arial"/>
              <a:buChar char="•"/>
            </a:pPr>
            <a:r>
              <a:rPr lang="pt-BR" sz="3700" dirty="0" smtClean="0"/>
              <a:t>Posições dos pontos de parada das linhas</a:t>
            </a:r>
          </a:p>
          <a:p>
            <a:pPr marL="742950" lvl="2" indent="-342900">
              <a:buFont typeface="Arial"/>
              <a:buChar char="•"/>
            </a:pPr>
            <a:r>
              <a:rPr lang="pt-BR" sz="3300" dirty="0" smtClean="0"/>
              <a:t>Por linha</a:t>
            </a:r>
          </a:p>
          <a:p>
            <a:pPr marL="342900" lvl="1" indent="-342900">
              <a:buFont typeface="Arial"/>
              <a:buChar char="•"/>
            </a:pPr>
            <a:r>
              <a:rPr lang="pt-BR" sz="3700" i="1" dirty="0" err="1" smtClean="0"/>
              <a:t>Bounding</a:t>
            </a:r>
            <a:r>
              <a:rPr lang="pt-BR" sz="3700" i="1" dirty="0" smtClean="0"/>
              <a:t> box</a:t>
            </a:r>
          </a:p>
          <a:p>
            <a:pPr marL="742950" lvl="2" indent="-342900">
              <a:buFont typeface="Arial"/>
              <a:buChar char="•"/>
            </a:pPr>
            <a:r>
              <a:rPr lang="pt-BR" sz="3300" dirty="0" smtClean="0"/>
              <a:t>Por linha</a:t>
            </a:r>
          </a:p>
          <a:p>
            <a:pPr marL="400050" lvl="2" indent="0">
              <a:buNone/>
            </a:pPr>
            <a:endParaRPr lang="pt-BR" sz="3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15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API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api</a:t>
            </a:r>
            <a:r>
              <a:rPr lang="pt-BR" sz="2400" dirty="0"/>
              <a:t>/v1/</a:t>
            </a:r>
            <a:r>
              <a:rPr lang="pt-BR" sz="2400" dirty="0" err="1"/>
              <a:t>bus_positions</a:t>
            </a:r>
            <a:r>
              <a:rPr lang="pt-BR" sz="2400" dirty="0"/>
              <a:t>/</a:t>
            </a:r>
            <a:r>
              <a:rPr lang="pt-BR" sz="2400" b="1" dirty="0" err="1"/>
              <a:t>on_radius</a:t>
            </a:r>
            <a:r>
              <a:rPr lang="pt-BR" sz="2400" dirty="0" err="1"/>
              <a:t>?</a:t>
            </a:r>
            <a:r>
              <a:rPr lang="pt-BR" sz="2400" b="1" dirty="0" err="1"/>
              <a:t>format</a:t>
            </a:r>
            <a:r>
              <a:rPr lang="pt-BR" sz="2400" dirty="0"/>
              <a:t>=</a:t>
            </a:r>
            <a:r>
              <a:rPr lang="pt-BR" sz="2400" dirty="0" err="1"/>
              <a:t>json&amp;</a:t>
            </a:r>
            <a:r>
              <a:rPr lang="pt-BR" sz="2400" b="1" dirty="0" err="1"/>
              <a:t>long</a:t>
            </a:r>
            <a:r>
              <a:rPr lang="pt-BR" sz="2400" dirty="0"/>
              <a:t>=-43.23940&amp;</a:t>
            </a:r>
            <a:r>
              <a:rPr lang="pt-BR" sz="2400" b="1" dirty="0"/>
              <a:t>lat</a:t>
            </a:r>
            <a:r>
              <a:rPr lang="pt-BR" sz="2400" dirty="0"/>
              <a:t>=-22.88111&amp;</a:t>
            </a:r>
            <a:r>
              <a:rPr lang="pt-BR" sz="2400" b="1" dirty="0"/>
              <a:t>rad</a:t>
            </a:r>
            <a:r>
              <a:rPr lang="pt-BR" sz="2400" dirty="0"/>
              <a:t>=</a:t>
            </a:r>
            <a:r>
              <a:rPr lang="pt-BR" sz="2400" dirty="0" smtClean="0"/>
              <a:t>20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en-US" sz="2400" dirty="0" smtClean="0"/>
              <a:t>{"</a:t>
            </a:r>
            <a:r>
              <a:rPr lang="en-US" sz="2400" b="1" dirty="0"/>
              <a:t>code</a:t>
            </a:r>
            <a:r>
              <a:rPr lang="en-US" sz="2400" dirty="0"/>
              <a:t>":0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b="1" dirty="0"/>
              <a:t>message</a:t>
            </a:r>
            <a:r>
              <a:rPr lang="en-US" sz="2400" dirty="0"/>
              <a:t>":"Success"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b="1" dirty="0"/>
              <a:t>columns</a:t>
            </a:r>
            <a:r>
              <a:rPr lang="en-US" sz="2400" dirty="0"/>
              <a:t>":["longitude","latitude","speed","</a:t>
            </a:r>
            <a:r>
              <a:rPr lang="en-US" sz="2400" dirty="0" err="1"/>
              <a:t>bus_number</a:t>
            </a:r>
            <a:r>
              <a:rPr lang="en-US" sz="2400" dirty="0"/>
              <a:t>"]</a:t>
            </a:r>
            <a:r>
              <a:rPr lang="en-US" sz="2400" dirty="0" smtClean="0"/>
              <a:t>,</a:t>
            </a:r>
          </a:p>
          <a:p>
            <a:pPr marL="0" indent="0">
              <a:buNone/>
            </a:pPr>
            <a:r>
              <a:rPr lang="en-US" sz="2400" dirty="0" smtClean="0"/>
              <a:t>"</a:t>
            </a:r>
            <a:r>
              <a:rPr lang="en-US" sz="2400" b="1" dirty="0"/>
              <a:t>data</a:t>
            </a:r>
            <a:r>
              <a:rPr lang="en-US" sz="2400" dirty="0"/>
              <a:t>":[["-43.239243","-22.881014","62.6","B11635"],["-43.239243","-22.881054","65.19","B31068"],["-43.239208","-22.881083","64.26","B11619"],["-43.239269","-22.880989","55","</a:t>
            </a:r>
            <a:r>
              <a:rPr lang="en-US" sz="2400" dirty="0" smtClean="0"/>
              <a:t>B28576”],</a:t>
            </a:r>
          </a:p>
          <a:p>
            <a:pPr marL="0" indent="0">
              <a:buNone/>
            </a:pPr>
            <a:r>
              <a:rPr lang="en-US" sz="2400" dirty="0" smtClean="0"/>
              <a:t>…]}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0796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Próximos passos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pt-BR" sz="3700" dirty="0" smtClean="0"/>
              <a:t>Aprimorar filtragem dos dados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Detectar rota do ônibus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Identificar garagens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Obter velocidade e posições mais confiáveis</a:t>
            </a:r>
          </a:p>
          <a:p>
            <a:pPr marL="342900" lvl="1" indent="-342900">
              <a:buFont typeface="Arial"/>
              <a:buChar char="•"/>
            </a:pPr>
            <a:r>
              <a:rPr lang="pt-BR" sz="3300" dirty="0" smtClean="0"/>
              <a:t>Aprimorar API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Consultas cruzadas</a:t>
            </a:r>
          </a:p>
          <a:p>
            <a:pPr marL="342900" lvl="1" indent="-342900">
              <a:buFont typeface="Arial"/>
              <a:buChar char="•"/>
            </a:pPr>
            <a:r>
              <a:rPr lang="pt-BR" sz="3300" dirty="0"/>
              <a:t>I</a:t>
            </a:r>
            <a:r>
              <a:rPr lang="pt-BR" sz="3300" dirty="0" smtClean="0"/>
              <a:t>mplantação no ambiente de produção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Espaço em disco</a:t>
            </a:r>
          </a:p>
          <a:p>
            <a:pPr marL="742950" lvl="2" indent="-342900">
              <a:buFont typeface="Arial"/>
              <a:buChar char="•"/>
            </a:pPr>
            <a:r>
              <a:rPr lang="pt-BR" sz="2900" dirty="0" smtClean="0"/>
              <a:t>Performance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15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do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trânsito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ônibus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cidade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do Rio de Janeiro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3401144" cy="1080000"/>
          </a:xfrm>
        </p:spPr>
        <p:txBody>
          <a:bodyPr>
            <a:normAutofit/>
          </a:bodyPr>
          <a:lstStyle/>
          <a:p>
            <a:r>
              <a:rPr lang="en-US" dirty="0" smtClean="0"/>
              <a:t>Bruno Schettino</a:t>
            </a:r>
          </a:p>
          <a:p>
            <a:r>
              <a:rPr lang="en-US" sz="2500" dirty="0" err="1" smtClean="0"/>
              <a:t>bschettino@id.uff.br</a:t>
            </a:r>
            <a:endParaRPr lang="en-US" sz="25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029200" y="5791200"/>
            <a:ext cx="4114800" cy="1080000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Leonardo </a:t>
            </a:r>
            <a:r>
              <a:rPr lang="en-US" sz="2500" dirty="0" err="1" smtClean="0"/>
              <a:t>Murta</a:t>
            </a:r>
            <a:endParaRPr lang="en-US" sz="2500" dirty="0" smtClean="0"/>
          </a:p>
          <a:p>
            <a:r>
              <a:rPr lang="en-US" sz="2500" dirty="0" smtClean="0"/>
              <a:t>Vanessa </a:t>
            </a:r>
            <a:r>
              <a:rPr lang="en-US" sz="2500" dirty="0" err="1" smtClean="0"/>
              <a:t>Braganholo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6261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 smtClean="0"/>
              <a:t>Dados utilizados</a:t>
            </a:r>
          </a:p>
          <a:p>
            <a:pPr lvl="1">
              <a:buFont typeface="Arial"/>
              <a:buChar char="•"/>
            </a:pPr>
            <a:r>
              <a:rPr lang="pt-BR" sz="2900" dirty="0" smtClean="0"/>
              <a:t>GPS dos ônibus</a:t>
            </a:r>
            <a:endParaRPr lang="pt-BR" sz="3300" dirty="0" smtClean="0"/>
          </a:p>
          <a:p>
            <a:pPr lvl="1">
              <a:buFont typeface="Arial"/>
              <a:buChar char="•"/>
            </a:pPr>
            <a:r>
              <a:rPr lang="pt-BR" sz="2900" dirty="0" smtClean="0"/>
              <a:t>Posições do trajeto das linhas</a:t>
            </a:r>
            <a:endParaRPr lang="pt-BR" sz="3300" dirty="0" smtClean="0"/>
          </a:p>
          <a:p>
            <a:pPr lvl="1">
              <a:buFont typeface="Arial"/>
              <a:buChar char="•"/>
            </a:pPr>
            <a:r>
              <a:rPr lang="pt-BR" sz="2900" dirty="0" smtClean="0"/>
              <a:t>Posições dos pontos de parada das linhas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7" name="Picture 6" descr="datar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4876800"/>
            <a:ext cx="4152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300" dirty="0"/>
              <a:t>Coleta de </a:t>
            </a:r>
            <a:r>
              <a:rPr lang="pt-BR" sz="3300" dirty="0" err="1"/>
              <a:t>JSONs</a:t>
            </a:r>
            <a:endParaRPr lang="pt-BR" sz="3700" dirty="0"/>
          </a:p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4876800" y="2819400"/>
            <a:ext cx="1054100" cy="1436132"/>
            <a:chOff x="2895600" y="3200400"/>
            <a:chExt cx="1054100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24246" y="4267200"/>
              <a:ext cx="78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1 min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39000" y="3760349"/>
            <a:ext cx="1473200" cy="2323983"/>
            <a:chOff x="6248400" y="1600200"/>
            <a:chExt cx="1473200" cy="2323983"/>
          </a:xfrm>
        </p:grpSpPr>
        <p:pic>
          <p:nvPicPr>
            <p:cNvPr id="11" name="Picture 10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600200"/>
              <a:ext cx="1148894" cy="1775668"/>
            </a:xfrm>
            <a:prstGeom prst="rect">
              <a:avLst/>
            </a:prstGeom>
          </p:spPr>
        </p:pic>
        <p:pic>
          <p:nvPicPr>
            <p:cNvPr id="14" name="Picture 13" descr="datar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505200"/>
              <a:ext cx="1473200" cy="41898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7456" y="4085613"/>
            <a:ext cx="3971144" cy="1922519"/>
            <a:chOff x="304800" y="4191000"/>
            <a:chExt cx="3971144" cy="1922519"/>
          </a:xfrm>
        </p:grpSpPr>
        <p:pic>
          <p:nvPicPr>
            <p:cNvPr id="16" name="Picture 15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304800" y="5181600"/>
              <a:ext cx="1913744" cy="931919"/>
            </a:xfrm>
            <a:prstGeom prst="rect">
              <a:avLst/>
            </a:prstGeom>
          </p:spPr>
        </p:pic>
        <p:pic>
          <p:nvPicPr>
            <p:cNvPr id="17" name="Picture 16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1295400" y="4191000"/>
              <a:ext cx="1913744" cy="931919"/>
            </a:xfrm>
            <a:prstGeom prst="rect">
              <a:avLst/>
            </a:prstGeom>
          </p:spPr>
        </p:pic>
        <p:pic>
          <p:nvPicPr>
            <p:cNvPr id="18" name="Picture 17" descr="bus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6" b="10028"/>
            <a:stretch/>
          </p:blipFill>
          <p:spPr>
            <a:xfrm>
              <a:off x="2362200" y="5181600"/>
              <a:ext cx="1913744" cy="931919"/>
            </a:xfrm>
            <a:prstGeom prst="rect">
              <a:avLst/>
            </a:prstGeom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267200" y="4788932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7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3898900" y="1981200"/>
            <a:ext cx="1054100" cy="1436132"/>
            <a:chOff x="2895600" y="3200400"/>
            <a:chExt cx="1054100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24246" y="4267200"/>
              <a:ext cx="78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1 min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16857" y="3276600"/>
            <a:ext cx="1920643" cy="2198132"/>
            <a:chOff x="5867400" y="3733800"/>
            <a:chExt cx="1920643" cy="2198132"/>
          </a:xfrm>
        </p:grpSpPr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1148894" cy="17756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67400" y="5562600"/>
              <a:ext cx="192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Arial Rounded MT Bold"/>
                  <a:cs typeface="Arial Rounded MT Bold"/>
                </a:rPr>
                <a:t>sel.ic.uff.br</a:t>
              </a:r>
              <a:r>
                <a:rPr lang="pt-BR" dirty="0">
                  <a:latin typeface="Arial Rounded MT Bold"/>
                  <a:cs typeface="Arial Rounded MT Bold"/>
                </a:rPr>
                <a:t>/</a:t>
              </a:r>
              <a:r>
                <a:rPr lang="pt-BR" dirty="0" smtClean="0">
                  <a:latin typeface="Arial Rounded MT Bold"/>
                  <a:cs typeface="Arial Rounded MT Bold"/>
                </a:rPr>
                <a:t>bus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3365500" y="4267200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206500" y="3276600"/>
            <a:ext cx="1473200" cy="2323983"/>
            <a:chOff x="6248400" y="1600200"/>
            <a:chExt cx="1473200" cy="2323983"/>
          </a:xfrm>
        </p:grpSpPr>
        <p:pic>
          <p:nvPicPr>
            <p:cNvPr id="29" name="Picture 28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600200"/>
              <a:ext cx="1148894" cy="1775668"/>
            </a:xfrm>
            <a:prstGeom prst="rect">
              <a:avLst/>
            </a:prstGeom>
          </p:spPr>
        </p:pic>
        <p:pic>
          <p:nvPicPr>
            <p:cNvPr id="30" name="Picture 29" descr="datar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505200"/>
              <a:ext cx="1473200" cy="418983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898900" y="4953000"/>
            <a:ext cx="1054100" cy="1436132"/>
            <a:chOff x="5943600" y="1752600"/>
            <a:chExt cx="1054100" cy="1436132"/>
          </a:xfrm>
        </p:grpSpPr>
        <p:pic>
          <p:nvPicPr>
            <p:cNvPr id="31" name="Picture 30" descr="fil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1752600"/>
              <a:ext cx="1054100" cy="10541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096000" y="2819400"/>
              <a:ext cx="82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JSON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09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4076700" y="1752600"/>
            <a:ext cx="1054100" cy="1436132"/>
            <a:chOff x="2895600" y="3200400"/>
            <a:chExt cx="1054100" cy="1436132"/>
          </a:xfrm>
        </p:grpSpPr>
        <p:pic>
          <p:nvPicPr>
            <p:cNvPr id="8" name="Picture 7" descr="c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00400"/>
              <a:ext cx="1054100" cy="1054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24246" y="4267200"/>
              <a:ext cx="805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23:59 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52500" y="3048000"/>
            <a:ext cx="1920643" cy="2198132"/>
            <a:chOff x="5867400" y="3733800"/>
            <a:chExt cx="1920643" cy="2198132"/>
          </a:xfrm>
        </p:grpSpPr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1148894" cy="177566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67400" y="5562600"/>
              <a:ext cx="192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latin typeface="Arial Rounded MT Bold"/>
                  <a:cs typeface="Arial Rounded MT Bold"/>
                </a:rPr>
                <a:t>sel.ic.uff.br</a:t>
              </a:r>
              <a:r>
                <a:rPr lang="pt-BR" dirty="0">
                  <a:latin typeface="Arial Rounded MT Bold"/>
                  <a:cs typeface="Arial Rounded MT Bold"/>
                </a:rPr>
                <a:t>/</a:t>
              </a:r>
              <a:r>
                <a:rPr lang="pt-BR" dirty="0" smtClean="0">
                  <a:latin typeface="Arial Rounded MT Bold"/>
                  <a:cs typeface="Arial Rounded MT Bold"/>
                </a:rPr>
                <a:t>bus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33700" y="3200400"/>
            <a:ext cx="685801" cy="962799"/>
            <a:chOff x="3505200" y="4038600"/>
            <a:chExt cx="685801" cy="962799"/>
          </a:xfrm>
        </p:grpSpPr>
        <p:pic>
          <p:nvPicPr>
            <p:cNvPr id="31" name="Picture 30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933700" y="5285601"/>
            <a:ext cx="685801" cy="962799"/>
            <a:chOff x="3505200" y="4038600"/>
            <a:chExt cx="685801" cy="962799"/>
          </a:xfrm>
        </p:grpSpPr>
        <p:pic>
          <p:nvPicPr>
            <p:cNvPr id="35" name="Picture 34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85900" y="5285601"/>
            <a:ext cx="685801" cy="962799"/>
            <a:chOff x="3505200" y="4038600"/>
            <a:chExt cx="685801" cy="962799"/>
          </a:xfrm>
        </p:grpSpPr>
        <p:pic>
          <p:nvPicPr>
            <p:cNvPr id="38" name="Picture 37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33700" y="4267200"/>
            <a:ext cx="685801" cy="962799"/>
            <a:chOff x="3505200" y="4038600"/>
            <a:chExt cx="685801" cy="962799"/>
          </a:xfrm>
        </p:grpSpPr>
        <p:pic>
          <p:nvPicPr>
            <p:cNvPr id="41" name="Picture 40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209800" y="5285601"/>
            <a:ext cx="685801" cy="962799"/>
            <a:chOff x="3505200" y="4038600"/>
            <a:chExt cx="685801" cy="962799"/>
          </a:xfrm>
        </p:grpSpPr>
        <p:pic>
          <p:nvPicPr>
            <p:cNvPr id="44" name="Picture 43" descr="fi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038600"/>
              <a:ext cx="685801" cy="60666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505200" y="4724400"/>
              <a:ext cx="614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 smtClean="0">
                  <a:latin typeface="Arial Rounded MT Bold"/>
                  <a:cs typeface="Arial Rounded MT Bold"/>
                </a:rPr>
                <a:t>JSON</a:t>
              </a:r>
              <a:endParaRPr lang="pt-BR" sz="1200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981900" y="4648200"/>
            <a:ext cx="23808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zi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8100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7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pt-BR" sz="3700" dirty="0"/>
              <a:t>Importação dos Zips para BD</a:t>
            </a:r>
          </a:p>
          <a:p>
            <a:pPr marL="457200" lvl="1" indent="0">
              <a:buNone/>
            </a:pPr>
            <a:endParaRPr lang="pt-BR" sz="3300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Bruno </a:t>
            </a:r>
            <a:r>
              <a:rPr lang="pt-BR" dirty="0" err="1" smtClean="0"/>
              <a:t>Schettino</a:t>
            </a:r>
            <a:endParaRPr lang="pt-BR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transito</a:t>
            </a:r>
            <a:r>
              <a:rPr lang="en-US" dirty="0"/>
              <a:t> de </a:t>
            </a:r>
            <a:r>
              <a:rPr lang="en-US" dirty="0" err="1"/>
              <a:t>ônibus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cidade</a:t>
            </a:r>
            <a:r>
              <a:rPr lang="en-US" dirty="0"/>
              <a:t> do Rio de Janeiro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914400" y="3505200"/>
            <a:ext cx="1981200" cy="1981200"/>
            <a:chOff x="838200" y="3733800"/>
            <a:chExt cx="1981200" cy="1981200"/>
          </a:xfrm>
        </p:grpSpPr>
        <p:pic>
          <p:nvPicPr>
            <p:cNvPr id="20" name="Picture 19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733800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0060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 descr="zip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672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Picture 12" descr="jav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" t="3324" r="53891" b="11035"/>
          <a:stretch/>
        </p:blipFill>
        <p:spPr>
          <a:xfrm>
            <a:off x="4419600" y="3581400"/>
            <a:ext cx="915510" cy="126314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086600" y="3657600"/>
            <a:ext cx="1143000" cy="1588532"/>
            <a:chOff x="7315200" y="4114800"/>
            <a:chExt cx="1143000" cy="1588532"/>
          </a:xfrm>
        </p:grpSpPr>
        <p:pic>
          <p:nvPicPr>
            <p:cNvPr id="24" name="Picture 23" descr="databas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4114800"/>
              <a:ext cx="1143000" cy="1143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20000" y="5334000"/>
              <a:ext cx="521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 Rounded MT Bold"/>
                  <a:cs typeface="Arial Rounded MT Bold"/>
                </a:rPr>
                <a:t>BD</a:t>
              </a:r>
              <a:endParaRPr lang="pt-BR" dirty="0">
                <a:latin typeface="Arial Rounded MT Bold"/>
                <a:cs typeface="Arial Rounded MT Bold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3124200" y="4419600"/>
            <a:ext cx="9906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15000" y="4419600"/>
            <a:ext cx="990600" cy="0"/>
          </a:xfrm>
          <a:prstGeom prst="straightConnector1">
            <a:avLst/>
          </a:prstGeom>
          <a:ln w="127000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6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7318</TotalTime>
  <Words>1418</Words>
  <Application>Microsoft Macintosh PowerPoint</Application>
  <PresentationFormat>On-screen Show (4:3)</PresentationFormat>
  <Paragraphs>333</Paragraphs>
  <Slides>44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uff</vt:lpstr>
      <vt:lpstr>Análise do trânsito de ônibus na cidade do Rio de Janeiro</vt:lpstr>
      <vt:lpstr>Agenda</vt:lpstr>
      <vt:lpstr>Motivação</vt:lpstr>
      <vt:lpstr>Objetivos</vt:lpstr>
      <vt:lpstr>Coleta</vt:lpstr>
      <vt:lpstr>Coleta</vt:lpstr>
      <vt:lpstr>Coleta</vt:lpstr>
      <vt:lpstr>Coleta</vt:lpstr>
      <vt:lpstr>Coleta</vt:lpstr>
      <vt:lpstr>Coleta</vt:lpstr>
      <vt:lpstr>Coleta</vt:lpstr>
      <vt:lpstr>Filtragem</vt:lpstr>
      <vt:lpstr>Filtragem</vt:lpstr>
      <vt:lpstr>Filtragem</vt:lpstr>
      <vt:lpstr>Filtragem</vt:lpstr>
      <vt:lpstr>PowerPoint Presentation</vt:lpstr>
      <vt:lpstr>Filtragem</vt:lpstr>
      <vt:lpstr>Filtragem</vt:lpstr>
      <vt:lpstr>PowerPoint Presentation</vt:lpstr>
      <vt:lpstr>Análise da coleta e filtragem</vt:lpstr>
      <vt:lpstr>Visualização</vt:lpstr>
      <vt:lpstr>Visualização</vt:lpstr>
      <vt:lpstr>PowerPoint Presentation</vt:lpstr>
      <vt:lpstr>Visualização</vt:lpstr>
      <vt:lpstr>PowerPoint Presentation</vt:lpstr>
      <vt:lpstr>PowerPoint Presentation</vt:lpstr>
      <vt:lpstr>Visualização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Visualização</vt:lpstr>
      <vt:lpstr>PowerPoint Presentation</vt:lpstr>
      <vt:lpstr>PowerPoint Presentation</vt:lpstr>
      <vt:lpstr>PowerPoint Presentation</vt:lpstr>
      <vt:lpstr>PowerPoint Presentation</vt:lpstr>
      <vt:lpstr>API</vt:lpstr>
      <vt:lpstr>API</vt:lpstr>
      <vt:lpstr>API</vt:lpstr>
      <vt:lpstr>API</vt:lpstr>
      <vt:lpstr>API</vt:lpstr>
      <vt:lpstr>Próximos passos</vt:lpstr>
      <vt:lpstr>Análise do trânsito de ônibus na cidade do Rio de Janeiro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ICSE 2017 PhD and Young Researchers Warm Up Symposium</dc:title>
  <dc:creator>Kohwalter</dc:creator>
  <cp:lastModifiedBy>Bruno Schettino</cp:lastModifiedBy>
  <cp:revision>81</cp:revision>
  <dcterms:created xsi:type="dcterms:W3CDTF">2014-10-19T17:38:59Z</dcterms:created>
  <dcterms:modified xsi:type="dcterms:W3CDTF">2015-08-16T22:44:19Z</dcterms:modified>
</cp:coreProperties>
</file>